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6" r:id="rId11"/>
    <p:sldId id="26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52F03C-A229-4928-B9E1-366B0BA1EACE}" v="53" dt="2023-10-14T11:36:3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9" autoAdjust="0"/>
    <p:restoredTop sz="85864" autoAdjust="0"/>
  </p:normalViewPr>
  <p:slideViewPr>
    <p:cSldViewPr snapToGrid="0">
      <p:cViewPr varScale="1">
        <p:scale>
          <a:sx n="140" d="100"/>
          <a:sy n="140" d="100"/>
        </p:scale>
        <p:origin x="1208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9EE35-95EC-4409-A008-84A9BFB30027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E6E9F-7BB8-42D6-A35D-8A1B3971E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4773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우리 프로젝트와 "</a:t>
            </a:r>
            <a:r>
              <a:rPr lang="ko-KR" altLang="en-US" dirty="0" err="1"/>
              <a:t>링피트"는</a:t>
            </a:r>
            <a:r>
              <a:rPr lang="ko-KR" altLang="en-US" dirty="0"/>
              <a:t> 운동 친화적인 게임이라는 공통점을 가지지만, 진행 방식에서 차이가 있다. "</a:t>
            </a:r>
            <a:r>
              <a:rPr lang="ko-KR" altLang="en-US" dirty="0" err="1"/>
              <a:t>링피트"는</a:t>
            </a:r>
            <a:r>
              <a:rPr lang="ko-KR" altLang="en-US" dirty="0"/>
              <a:t> 게임을 위해 반드시 운동해야 하는 반면, 본 프로젝트는 일상 운동 데이터를 게임에 활용하여 강제성 없이 건강한 생활 패턴을 유도한다. 그러나 운동의 강제성 부족은 단점으로 작용할 수 있어, 목표 설정 기능을 통해 사용자의 꾸준한 운동을 유도할 예정이다.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E6E9F-7BB8-42D6-A35D-8A1B3971EB7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6837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E6E9F-7BB8-42D6-A35D-8A1B3971EB7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2761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Hci</a:t>
            </a:r>
            <a:r>
              <a:rPr lang="en-US" altLang="ko-KR" dirty="0"/>
              <a:t> </a:t>
            </a:r>
            <a:r>
              <a:rPr lang="ko-KR" altLang="en-US" dirty="0"/>
              <a:t>기말대본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E6E9F-7BB8-42D6-A35D-8A1B3971EB7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338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Hci</a:t>
            </a:r>
            <a:r>
              <a:rPr lang="en-US" altLang="ko-KR" dirty="0"/>
              <a:t> </a:t>
            </a:r>
            <a:r>
              <a:rPr lang="ko-KR" altLang="en-US" dirty="0"/>
              <a:t>기말대본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E6E9F-7BB8-42D6-A35D-8A1B3971EB7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990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E6E9F-7BB8-42D6-A35D-8A1B3971EB7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108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B421D2-C2E4-ED14-7A43-EB5E877CF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345D43-1F3E-B7CE-02B8-090B6B7D04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9771D8-BCA0-2938-4ED3-FADD97926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8A9B5B-A853-A765-FE09-052E9BB39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810406-8114-9439-18CB-D6279BD68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15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B4345E-7DA2-AD54-2846-9489ED3C5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F7D5EE-85A5-333F-AB64-D4B34FAC4F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4AE592-C62E-3CFC-EC87-A9ABF7C3A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DC696E-E05E-0BDE-1AF1-4734D858C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72EE34-8E9C-CA22-B9FE-245A3F92F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512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CA9B37-026C-FDB6-8B7C-1390AB0C36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18B1CCA-48BF-06A9-1C6E-C8AA84C0D7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6542B4-692A-BDED-27F0-74E484563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504266-8D5D-B321-86FE-4C70A60E4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7CE8C4-4A57-3CDB-0811-1DD29EAAC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322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AC36D7-8724-087B-CC61-4D8E23DF8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6866A9-3487-B62C-E69D-11EE851E8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57BA9C-52C7-17FE-DDC6-C1FB3C38A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58E8C9-DD82-4C6F-F83D-07961BFC9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5CE09C-B7C4-0389-E2B4-5D48B8BD0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862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1C51C2-8FFE-8E4E-BD30-EB00B75F2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161B84-3ABF-CE72-BEFE-023740BA7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83D5C3-8EBA-30D3-089E-BF35E7EEF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E469EF-0B03-B22C-C487-AE23AFC02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322173-C0AF-2735-3D6E-B30CEA892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447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20C91D-1D51-6F4E-3D39-39D15AD91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F8D0CB-A13F-E8BA-5039-1C5708AB73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2355BB-AEE6-2B3B-5168-E91DCC4B40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404C3E-4E66-F90E-DB7E-2C95AEEF3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0C6683-9D08-C005-30E7-06A50360E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701B58-BE9C-7F4B-73BF-B2E7A842E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789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E3E08-C081-D468-1739-BCFA1812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CAFFC6-06E6-CE66-92A6-A5FA4DC20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EED2E5-1F0D-D518-7F18-D0FE21ABCC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9A7F1A-C615-FC90-E3D7-3EABCE416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EB7BF39-3B39-FCA5-C822-F6E6E8F23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56B4A51-AD32-62BA-0741-F043F3427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A18AA9-9EFF-065A-61A2-4090C915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276ACCB-10BE-7C96-FE60-2545FD559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841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A4D345-4A42-06E9-1C5A-B8EB28637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64CD7E-45E0-557F-D9BE-120C50BC8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4195091-BFFE-AE4B-3EED-8ACD9C151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D376007-CFEA-B57A-45CB-00AFA7FE2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31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4560928-9B16-9874-20E2-311D5B99C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770ED0F-0825-6473-BE62-90702A1E0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CE0BE4D-1033-9E18-9690-DF071CFFE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17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E72D8C-D101-1321-00B1-4B396266C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5B5AA5-3F8F-8DBF-CBFE-DA954CFE8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A2AEBE-D7BB-76CF-034A-CC0AFED6B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981C67-347B-F1E9-FD5B-33D245618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D09D35-CB88-60F2-48DA-11E1B536F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1A2D83-4A75-1B4A-EE2E-FA4E942E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113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A37F4-979C-1543-6042-629D51B04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C78761A-B9EC-C5DB-75E0-6256F86974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8846C0-B4B8-8F85-7B55-02D375E18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2A5FDD-D566-CD51-7106-BB473C6AA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7C5FDB-8F75-B0DA-84E5-F96910AC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B0319C-D00F-5E3F-C374-89236195C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802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6C21AA0-01FF-A566-48D7-57587034A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FFCA7D-43A0-337C-F53B-4363A1406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0CBB18-84C5-2064-922A-5DDF8BE44E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49050-E52E-417E-8AB5-96F70BFC460A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385029-8B23-2963-E671-2608313FA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283BC2-21C1-E9EE-C031-75FB1ABD74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AA63C-F544-4B9A-8796-0AA41D50C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14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0EF75E-9EBF-B2CC-4ECB-D61118B293A7}"/>
              </a:ext>
            </a:extLst>
          </p:cNvPr>
          <p:cNvSpPr txBox="1"/>
          <p:nvPr/>
        </p:nvSpPr>
        <p:spPr>
          <a:xfrm>
            <a:off x="1573213" y="1228679"/>
            <a:ext cx="1034129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ko-KR" sz="3200" b="1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생체</a:t>
            </a:r>
            <a:r>
              <a:rPr lang="ko-KR" altLang="ko-KR" sz="3200" b="1" kern="100" dirty="0">
                <a:effectLst/>
                <a:ea typeface="Times New Roman" panose="02020603050405020304" pitchFamily="18" charset="0"/>
              </a:rPr>
              <a:t> </a:t>
            </a:r>
            <a:r>
              <a:rPr lang="ko-KR" altLang="ko-KR" sz="3200" b="1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데이터를</a:t>
            </a:r>
            <a:r>
              <a:rPr lang="ko-KR" altLang="ko-KR" sz="3200" b="1" kern="100" dirty="0">
                <a:effectLst/>
                <a:ea typeface="Times New Roman" panose="02020603050405020304" pitchFamily="18" charset="0"/>
              </a:rPr>
              <a:t> </a:t>
            </a:r>
            <a:r>
              <a:rPr lang="ko-KR" altLang="ko-KR" sz="3200" b="1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활용한</a:t>
            </a:r>
            <a:r>
              <a:rPr lang="en-US" altLang="ko-KR" sz="3200" b="1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 Role-Playing Game (RPG) </a:t>
            </a:r>
            <a:r>
              <a:rPr lang="ko-KR" altLang="ko-KR" sz="3200" b="1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개발</a:t>
            </a:r>
            <a:r>
              <a:rPr lang="en-US" altLang="ko-KR" sz="3200" b="1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  <a:cs typeface="Times New Roman" panose="02020603050405020304" pitchFamily="18" charset="0"/>
              </a:rPr>
              <a:t>	</a:t>
            </a:r>
            <a:endParaRPr lang="ko-KR" altLang="en-US" sz="7200" b="1" spc="-150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A680B4-2A83-FBFB-8EBE-BCDC943DC9EF}"/>
              </a:ext>
            </a:extLst>
          </p:cNvPr>
          <p:cNvSpPr txBox="1"/>
          <p:nvPr/>
        </p:nvSpPr>
        <p:spPr>
          <a:xfrm>
            <a:off x="2088778" y="2008559"/>
            <a:ext cx="91596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Development of Role-Playing Game (RPG) using biometric data</a:t>
            </a:r>
            <a:endParaRPr lang="ko-KR" altLang="en-US" sz="2400" b="1" dirty="0"/>
          </a:p>
        </p:txBody>
      </p:sp>
      <p:pic>
        <p:nvPicPr>
          <p:cNvPr id="1026" name="Picture 2" descr="인하대학교 로고">
            <a:extLst>
              <a:ext uri="{FF2B5EF4-FFF2-40B4-BE49-F238E27FC236}">
                <a16:creationId xmlns:a16="http://schemas.microsoft.com/office/drawing/2014/main" id="{ADA4B112-4778-466B-1EBC-846817F60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033" y="5082678"/>
            <a:ext cx="2788868" cy="1020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한이음 ICT멘토링 사업안내">
            <a:extLst>
              <a:ext uri="{FF2B5EF4-FFF2-40B4-BE49-F238E27FC236}">
                <a16:creationId xmlns:a16="http://schemas.microsoft.com/office/drawing/2014/main" id="{442D5F07-52F4-9619-551B-5D71ED5B6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5033" y="5323434"/>
            <a:ext cx="1994449" cy="472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게시물 보기">
            <a:extLst>
              <a:ext uri="{FF2B5EF4-FFF2-40B4-BE49-F238E27FC236}">
                <a16:creationId xmlns:a16="http://schemas.microsoft.com/office/drawing/2014/main" id="{3C19FD3F-ED89-EE21-111E-6E252CFBF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4644" y="5290353"/>
            <a:ext cx="1923324" cy="538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BE578D-69BC-B59F-4211-C569B2862559}"/>
              </a:ext>
            </a:extLst>
          </p:cNvPr>
          <p:cNvSpPr txBox="1"/>
          <p:nvPr/>
        </p:nvSpPr>
        <p:spPr>
          <a:xfrm>
            <a:off x="3048811" y="2844224"/>
            <a:ext cx="609437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40385" marR="540385" algn="ctr" latinLnBrk="1"/>
            <a:r>
              <a:rPr lang="ko-KR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한성욱</a:t>
            </a:r>
            <a:r>
              <a:rPr lang="en-US" altLang="ko-KR" sz="1400" kern="100" baseline="300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1,</a:t>
            </a:r>
            <a:r>
              <a:rPr lang="en-US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, </a:t>
            </a:r>
            <a:r>
              <a:rPr lang="ko-KR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고명진</a:t>
            </a:r>
            <a:r>
              <a:rPr lang="en-US" altLang="ko-KR" sz="1400" kern="100" baseline="300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2</a:t>
            </a:r>
            <a:r>
              <a:rPr lang="en-US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, </a:t>
            </a:r>
            <a:r>
              <a:rPr lang="ko-KR" altLang="ko-KR" sz="1400" kern="100" dirty="0" err="1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함범진</a:t>
            </a:r>
            <a:r>
              <a:rPr lang="en-US" altLang="ko-KR" sz="1400" kern="100" baseline="300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3,</a:t>
            </a:r>
            <a:r>
              <a:rPr lang="en-US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 </a:t>
            </a:r>
            <a:r>
              <a:rPr lang="ko-KR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최성용</a:t>
            </a:r>
            <a:r>
              <a:rPr lang="en-US" altLang="ko-KR" sz="1400" kern="100" baseline="300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4</a:t>
            </a:r>
            <a:endParaRPr lang="ko-KR" altLang="ko-KR" sz="2000" kern="100" dirty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pPr marL="540385" marR="540385" algn="ctr" latinLnBrk="1"/>
            <a:r>
              <a:rPr lang="en-US" altLang="ko-KR" sz="1400" kern="100" baseline="300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1</a:t>
            </a:r>
            <a:r>
              <a:rPr lang="ko-KR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인하대학교 소프트웨어융합공학과 학사과정</a:t>
            </a:r>
            <a:endParaRPr lang="ko-KR" altLang="ko-KR" sz="2000" kern="100" dirty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pPr marL="540385" marR="540385" algn="ctr" latinLnBrk="1"/>
            <a:r>
              <a:rPr lang="en-US" altLang="ko-KR" sz="1400" kern="100" baseline="300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2</a:t>
            </a:r>
            <a:r>
              <a:rPr lang="en-US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 </a:t>
            </a:r>
            <a:r>
              <a:rPr lang="ko-KR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인하대학교 소프트웨어융합공학과 학사과정</a:t>
            </a:r>
            <a:endParaRPr lang="ko-KR" altLang="ko-KR" sz="2000" kern="100" dirty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pPr marL="540385" marR="540385" algn="ctr" latinLnBrk="1"/>
            <a:r>
              <a:rPr lang="en-US" altLang="ko-KR" sz="1400" kern="100" baseline="300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3</a:t>
            </a:r>
            <a:r>
              <a:rPr lang="en-US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 </a:t>
            </a:r>
            <a:r>
              <a:rPr lang="ko-KR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인하대학교 소프트웨어융합공학과 학사과정</a:t>
            </a:r>
            <a:endParaRPr lang="ko-KR" altLang="ko-KR" sz="2000" kern="100" dirty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pPr marL="540385" marR="540385" algn="ctr" latinLnBrk="1"/>
            <a:r>
              <a:rPr lang="en-US" altLang="ko-KR" sz="1400" kern="100" baseline="300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4</a:t>
            </a:r>
            <a:r>
              <a:rPr lang="en-US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 </a:t>
            </a:r>
            <a:r>
              <a:rPr lang="ko-KR" altLang="ko-KR" sz="1400" kern="100" dirty="0">
                <a:effectLst/>
                <a:latin typeface="Times New Roman" panose="02020603050405020304" pitchFamily="18" charset="0"/>
                <a:ea typeface="바탕체" panose="02030609000101010101" pitchFamily="17" charset="-127"/>
              </a:rPr>
              <a:t>인하대학교 소프트웨어융합공학과 교수</a:t>
            </a:r>
            <a:endParaRPr lang="ko-KR" altLang="ko-KR" sz="2000" kern="100" dirty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0492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67D2A26-4A8F-EDFA-DB17-4855652E4FD5}"/>
              </a:ext>
            </a:extLst>
          </p:cNvPr>
          <p:cNvCxnSpPr/>
          <p:nvPr/>
        </p:nvCxnSpPr>
        <p:spPr>
          <a:xfrm>
            <a:off x="1426028" y="952293"/>
            <a:ext cx="9339943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2D15C14-DCB1-718D-9B1E-BCC27AF0FE38}"/>
              </a:ext>
            </a:extLst>
          </p:cNvPr>
          <p:cNvSpPr txBox="1"/>
          <p:nvPr/>
        </p:nvSpPr>
        <p:spPr>
          <a:xfrm>
            <a:off x="1426027" y="240615"/>
            <a:ext cx="933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[</a:t>
            </a:r>
            <a:r>
              <a:rPr lang="ko-KR" altLang="en-US" sz="3200" b="1" dirty="0"/>
              <a:t>본론</a:t>
            </a:r>
            <a:r>
              <a:rPr lang="en-US" altLang="ko-KR" sz="3200" b="1" dirty="0"/>
              <a:t>] </a:t>
            </a:r>
            <a:r>
              <a:rPr lang="ko-KR" altLang="en-US" sz="3200" dirty="0"/>
              <a:t>기대 효과</a:t>
            </a:r>
            <a:endParaRPr lang="en-US" altLang="ko-KR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D97915-7737-3EE7-2D9C-74ED6FF96BFC}"/>
              </a:ext>
            </a:extLst>
          </p:cNvPr>
          <p:cNvSpPr txBox="1"/>
          <p:nvPr/>
        </p:nvSpPr>
        <p:spPr>
          <a:xfrm>
            <a:off x="1352489" y="1580507"/>
            <a:ext cx="948701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기술과 건강</a:t>
            </a:r>
            <a:endParaRPr lang="en-US" altLang="ko-K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기술의 발전은 건강에 대한 관심을 높이는 데 중요한 역할</a:t>
            </a:r>
            <a:endParaRPr lang="en-US" altLang="ko-K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게임과 실제 생체데이터 융합은 기술과 건강의 연계성을 더욱 강조</a:t>
            </a:r>
            <a:endParaRPr lang="en-US" altLang="ko-KR" dirty="0"/>
          </a:p>
          <a:p>
            <a:pPr lvl="1" algn="just"/>
            <a:endParaRPr lang="ko-KR" alt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게임을 통한 건강</a:t>
            </a:r>
            <a:endParaRPr lang="en-US" altLang="ko-K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캐릭터 성장 뿐만 아니라 사용자의 실제 건강에 기여</a:t>
            </a:r>
            <a:endParaRPr lang="en-US" altLang="ko-K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단순한 오락 뿐만 아니라 건강한 라이프 스타일 형성과 신체 능력 향상에 활용</a:t>
            </a:r>
            <a:endParaRPr lang="en-US" altLang="ko-K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운동의 지루함을 극복하고 운동 지속성을 높이는 데 유용</a:t>
            </a:r>
            <a:endParaRPr lang="en-US" altLang="ko-KR" dirty="0"/>
          </a:p>
          <a:p>
            <a:pPr lvl="1" algn="just"/>
            <a:endParaRPr lang="ko-KR" alt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게임 경험 개선:</a:t>
            </a:r>
            <a:endParaRPr lang="en-US" altLang="ko-K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게임을 통한 운동 촉진 아이디어를 바탕으로 게임 경험을 더욱 풍부하게 하고 사용자의 만족도와 몰입도를 높이는 방향으로 </a:t>
            </a:r>
            <a:r>
              <a:rPr lang="ko-KR" altLang="en-US" dirty="0" err="1"/>
              <a:t>나아감</a:t>
            </a:r>
            <a:endParaRPr lang="en-US" altLang="ko-KR" dirty="0"/>
          </a:p>
          <a:p>
            <a:pPr lvl="1" algn="just"/>
            <a:endParaRPr lang="ko-KR" alt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미래 지향적 방향성: </a:t>
            </a:r>
            <a:endParaRPr lang="en-US" altLang="ko-K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기존 게임의 한계를 넘어서 새로운 미래 지향적 방향성을 제시</a:t>
            </a:r>
            <a:endParaRPr lang="en-US" altLang="ko-K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dirty="0"/>
              <a:t>게임을 통한 건강 촉진은 미래에 건강과 기술의 접점에서 더욱 중요한 역할로 도약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40588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67D2A26-4A8F-EDFA-DB17-4855652E4FD5}"/>
              </a:ext>
            </a:extLst>
          </p:cNvPr>
          <p:cNvCxnSpPr/>
          <p:nvPr/>
        </p:nvCxnSpPr>
        <p:spPr>
          <a:xfrm>
            <a:off x="1426028" y="952293"/>
            <a:ext cx="9339943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2D15C14-DCB1-718D-9B1E-BCC27AF0FE38}"/>
              </a:ext>
            </a:extLst>
          </p:cNvPr>
          <p:cNvSpPr txBox="1"/>
          <p:nvPr/>
        </p:nvSpPr>
        <p:spPr>
          <a:xfrm>
            <a:off x="1426027" y="240615"/>
            <a:ext cx="933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[</a:t>
            </a:r>
            <a:r>
              <a:rPr lang="ko-KR" altLang="en-US" sz="3200" b="1" dirty="0"/>
              <a:t>결론</a:t>
            </a:r>
            <a:r>
              <a:rPr lang="en-US" altLang="ko-KR" sz="3200" b="1" dirty="0"/>
              <a:t>] </a:t>
            </a:r>
            <a:r>
              <a:rPr lang="ko-KR" altLang="en-US" sz="3200" dirty="0"/>
              <a:t>연구 요약</a:t>
            </a:r>
            <a:endParaRPr lang="en-US" altLang="ko-KR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218238-5A60-94B2-C93E-3A0C44478521}"/>
              </a:ext>
            </a:extLst>
          </p:cNvPr>
          <p:cNvSpPr txBox="1"/>
          <p:nvPr/>
        </p:nvSpPr>
        <p:spPr>
          <a:xfrm>
            <a:off x="1587228" y="5305542"/>
            <a:ext cx="90175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/>
              <a:t>본 프로젝트는 게임을 통한 운동 촉진이라는 아이디어를 바탕으로</a:t>
            </a:r>
            <a:r>
              <a:rPr lang="en-US" altLang="ko-KR" dirty="0"/>
              <a:t>, </a:t>
            </a:r>
            <a:r>
              <a:rPr lang="ko-KR" altLang="en-US" dirty="0"/>
              <a:t>단순히 게임 내에서의 활동이 아닌 실생활에서의 건강한 생활 습관 형성과 동기부여를 목적으로 하였다</a:t>
            </a:r>
            <a:r>
              <a:rPr lang="en-US" altLang="ko-KR" dirty="0"/>
              <a:t>. </a:t>
            </a:r>
            <a:r>
              <a:rPr lang="ko-KR" altLang="en-US" dirty="0"/>
              <a:t>더 나아가 다양한 분야에서의 활용 가능성을 탐색하였다</a:t>
            </a:r>
            <a:r>
              <a:rPr lang="en-US" altLang="ko-KR" dirty="0"/>
              <a:t>. </a:t>
            </a:r>
            <a:r>
              <a:rPr lang="ko-KR" altLang="en-US" dirty="0"/>
              <a:t>또한 기존 게임의 한계를 넘어선 새로운 미래 지향적 방향성을 제시하였다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B4D815E-CCB0-AB53-80EC-31BBCA61D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003" y="1235327"/>
            <a:ext cx="6719989" cy="378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684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>
            <a:extLst>
              <a:ext uri="{FF2B5EF4-FFF2-40B4-BE49-F238E27FC236}">
                <a16:creationId xmlns:a16="http://schemas.microsoft.com/office/drawing/2014/main" id="{1609982D-148D-613E-71AA-A9F28F3C84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3465" y="1570709"/>
            <a:ext cx="5204468" cy="460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lnSpc>
                <a:spcPct val="150000"/>
              </a:lnSpc>
              <a:spcBef>
                <a:spcPct val="0"/>
              </a:spcBef>
              <a:buFontTx/>
              <a:buAutoNum type="arabicPeriod"/>
            </a:pPr>
            <a:r>
              <a:rPr lang="ko-KR" altLang="en-US" sz="2400" b="1" dirty="0"/>
              <a:t>서론</a:t>
            </a:r>
            <a:endParaRPr lang="en-US" altLang="ko-KR" sz="2400" b="1" dirty="0"/>
          </a:p>
          <a:p>
            <a:pPr lvl="1" latinLnBrk="0">
              <a:lnSpc>
                <a:spcPct val="150000"/>
              </a:lnSpc>
              <a:spcBef>
                <a:spcPct val="0"/>
              </a:spcBef>
              <a:buFontTx/>
              <a:buAutoNum type="arabicPeriod"/>
            </a:pPr>
            <a:r>
              <a:rPr lang="en-US" altLang="ko-KR" sz="1800" dirty="0"/>
              <a:t>1 </a:t>
            </a:r>
            <a:r>
              <a:rPr lang="ko-KR" altLang="en-US" sz="1800" dirty="0"/>
              <a:t>배경 및 연구</a:t>
            </a:r>
            <a:endParaRPr lang="en-US" altLang="ko-KR" sz="1800" dirty="0"/>
          </a:p>
          <a:p>
            <a:pPr lvl="1" latinLnBrk="0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ko-KR" sz="1800" dirty="0"/>
              <a:t>1.2 </a:t>
            </a:r>
            <a:r>
              <a:rPr lang="ko-KR" altLang="en-US" sz="1800" dirty="0"/>
              <a:t>프로젝트 개요</a:t>
            </a:r>
            <a:endParaRPr lang="en-US" altLang="ko-KR" sz="1800" dirty="0"/>
          </a:p>
          <a:p>
            <a:pPr lvl="1" latinLnBrk="0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ko-KR" sz="1800" dirty="0"/>
              <a:t>1.3 </a:t>
            </a:r>
            <a:r>
              <a:rPr lang="ko-KR" altLang="en-US" sz="1800" dirty="0"/>
              <a:t>프로젝트 특징 및 장점</a:t>
            </a:r>
            <a:endParaRPr lang="en-US" altLang="ko-KR" sz="1800" dirty="0"/>
          </a:p>
          <a:p>
            <a:pPr latinLnBrk="0">
              <a:lnSpc>
                <a:spcPct val="150000"/>
              </a:lnSpc>
              <a:spcBef>
                <a:spcPct val="0"/>
              </a:spcBef>
              <a:buFontTx/>
              <a:buAutoNum type="arabicPeriod"/>
            </a:pPr>
            <a:r>
              <a:rPr lang="ko-KR" altLang="en-US" sz="2400" b="1" dirty="0"/>
              <a:t>본론</a:t>
            </a:r>
            <a:endParaRPr lang="en-US" altLang="ko-KR" sz="2400" b="1" dirty="0"/>
          </a:p>
          <a:p>
            <a:pPr lvl="1" latinLnBrk="0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ko-KR" sz="1800" dirty="0"/>
              <a:t>2.1 </a:t>
            </a:r>
            <a:r>
              <a:rPr lang="ko-KR" altLang="en-US" sz="1800" dirty="0"/>
              <a:t>프로젝트 구성도</a:t>
            </a:r>
            <a:endParaRPr lang="en-US" altLang="ko-KR" sz="1800" dirty="0"/>
          </a:p>
          <a:p>
            <a:pPr lvl="1" latinLnBrk="0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ko-KR" sz="1800" dirty="0"/>
              <a:t>2.2 RPG </a:t>
            </a:r>
            <a:r>
              <a:rPr lang="ko-KR" altLang="en-US" sz="1800"/>
              <a:t>게임의 진행 </a:t>
            </a:r>
            <a:r>
              <a:rPr lang="ko-KR" altLang="en-US" sz="1800" dirty="0"/>
              <a:t>과정</a:t>
            </a:r>
            <a:endParaRPr lang="en-US" altLang="ko-KR" sz="2000" dirty="0"/>
          </a:p>
          <a:p>
            <a:pPr latinLnBrk="0">
              <a:lnSpc>
                <a:spcPct val="150000"/>
              </a:lnSpc>
              <a:spcBef>
                <a:spcPct val="0"/>
              </a:spcBef>
              <a:buFontTx/>
              <a:buAutoNum type="arabicPeriod"/>
            </a:pPr>
            <a:r>
              <a:rPr lang="ko-KR" altLang="en-US" sz="2400" b="1" dirty="0"/>
              <a:t>결론</a:t>
            </a:r>
            <a:endParaRPr lang="en-US" altLang="ko-KR" sz="2400" b="1" dirty="0"/>
          </a:p>
          <a:p>
            <a:pPr lvl="1" latinLnBrk="0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ko-KR" sz="1800" dirty="0"/>
              <a:t>3.1 </a:t>
            </a:r>
            <a:r>
              <a:rPr lang="ko-KR" altLang="en-US" sz="1800" dirty="0"/>
              <a:t>연구 요약</a:t>
            </a:r>
            <a:endParaRPr lang="en-US" altLang="ko-KR" sz="1800" dirty="0"/>
          </a:p>
          <a:p>
            <a:pPr lvl="1" latinLnBrk="0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ko-KR" sz="1800" dirty="0"/>
              <a:t>3.2 </a:t>
            </a:r>
            <a:r>
              <a:rPr lang="ko-KR" altLang="en-US" sz="1800" dirty="0"/>
              <a:t>기대 효과</a:t>
            </a:r>
            <a:endParaRPr lang="en-US" altLang="ko-KR" sz="18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67D2A26-4A8F-EDFA-DB17-4855652E4FD5}"/>
              </a:ext>
            </a:extLst>
          </p:cNvPr>
          <p:cNvCxnSpPr/>
          <p:nvPr/>
        </p:nvCxnSpPr>
        <p:spPr>
          <a:xfrm>
            <a:off x="1426028" y="952293"/>
            <a:ext cx="9339943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2D15C14-DCB1-718D-9B1E-BCC27AF0FE38}"/>
              </a:ext>
            </a:extLst>
          </p:cNvPr>
          <p:cNvSpPr txBox="1"/>
          <p:nvPr/>
        </p:nvSpPr>
        <p:spPr>
          <a:xfrm>
            <a:off x="1426027" y="240615"/>
            <a:ext cx="933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/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717003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67D2A26-4A8F-EDFA-DB17-4855652E4FD5}"/>
              </a:ext>
            </a:extLst>
          </p:cNvPr>
          <p:cNvCxnSpPr/>
          <p:nvPr/>
        </p:nvCxnSpPr>
        <p:spPr>
          <a:xfrm>
            <a:off x="1426028" y="952293"/>
            <a:ext cx="9339943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2D15C14-DCB1-718D-9B1E-BCC27AF0FE38}"/>
              </a:ext>
            </a:extLst>
          </p:cNvPr>
          <p:cNvSpPr txBox="1"/>
          <p:nvPr/>
        </p:nvSpPr>
        <p:spPr>
          <a:xfrm>
            <a:off x="1426027" y="240615"/>
            <a:ext cx="933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[</a:t>
            </a:r>
            <a:r>
              <a:rPr lang="ko-KR" altLang="en-US" sz="3200" b="1" dirty="0"/>
              <a:t>서론</a:t>
            </a:r>
            <a:r>
              <a:rPr lang="en-US" altLang="ko-KR" sz="3200" b="1" dirty="0"/>
              <a:t>] </a:t>
            </a:r>
            <a:r>
              <a:rPr lang="ko-KR" altLang="en-US" sz="3200" dirty="0"/>
              <a:t>배경 및 연구</a:t>
            </a:r>
            <a:r>
              <a:rPr lang="en-US" altLang="ko-KR" sz="3200" b="1" dirty="0"/>
              <a:t> </a:t>
            </a:r>
            <a:endParaRPr lang="ko-KR" altLang="en-US" sz="3200" b="1" dirty="0"/>
          </a:p>
        </p:txBody>
      </p:sp>
      <p:pic>
        <p:nvPicPr>
          <p:cNvPr id="2" name="그림 2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1547DD0A-9BE7-7514-D75F-782A960B8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238" y="1629270"/>
            <a:ext cx="10603399" cy="279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5AA883-60AC-483B-F4C2-F2C081642206}"/>
              </a:ext>
            </a:extLst>
          </p:cNvPr>
          <p:cNvSpPr txBox="1"/>
          <p:nvPr/>
        </p:nvSpPr>
        <p:spPr>
          <a:xfrm>
            <a:off x="1231028" y="4727122"/>
            <a:ext cx="101641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배경</a:t>
            </a:r>
            <a:endParaRPr lang="en-US" altLang="ko-KR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just"/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코로나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19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로 인한 일상의 변화는 자택 근무와 </a:t>
            </a:r>
            <a:r>
              <a:rPr lang="ko-KR" altLang="en-US" b="0" i="0" dirty="0" err="1">
                <a:solidFill>
                  <a:srgbClr val="374151"/>
                </a:solidFill>
                <a:effectLst/>
                <a:latin typeface="Söhne"/>
              </a:rPr>
              <a:t>비대면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 수업의 일상화로 나타났고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이는 사람들의 외부 활동 감소와 운동량 부족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그리고 건강 문제 이어짐</a:t>
            </a:r>
            <a:endParaRPr lang="en-US" altLang="ko-KR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just"/>
            <a:endParaRPr lang="en-US" altLang="ko-KR" dirty="0">
              <a:solidFill>
                <a:srgbClr val="374151"/>
              </a:solidFill>
              <a:latin typeface="Söhne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374151"/>
                </a:solidFill>
                <a:latin typeface="Söhne"/>
              </a:rPr>
              <a:t>연구</a:t>
            </a:r>
            <a:endParaRPr lang="en-US" altLang="ko-KR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just"/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이러한 </a:t>
            </a:r>
            <a:r>
              <a:rPr lang="ko-KR" altLang="en-US" dirty="0">
                <a:solidFill>
                  <a:srgbClr val="374151"/>
                </a:solidFill>
                <a:latin typeface="Söhne"/>
              </a:rPr>
              <a:t>문제를 해결하기 위해 최근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 실내 활동 시간이 늘어난 점과 온라인 게임에 대한 관심이 크게 상승한 점을 이용하여 게임을 개발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0932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67D2A26-4A8F-EDFA-DB17-4855652E4FD5}"/>
              </a:ext>
            </a:extLst>
          </p:cNvPr>
          <p:cNvCxnSpPr/>
          <p:nvPr/>
        </p:nvCxnSpPr>
        <p:spPr>
          <a:xfrm>
            <a:off x="1426028" y="952293"/>
            <a:ext cx="9339943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E9D75E3-4FB4-151C-6C41-2F64D1E7A03D}"/>
              </a:ext>
            </a:extLst>
          </p:cNvPr>
          <p:cNvSpPr txBox="1"/>
          <p:nvPr/>
        </p:nvSpPr>
        <p:spPr>
          <a:xfrm>
            <a:off x="1426027" y="240615"/>
            <a:ext cx="933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[</a:t>
            </a:r>
            <a:r>
              <a:rPr lang="ko-KR" altLang="en-US" sz="3200" b="1" dirty="0"/>
              <a:t>서론</a:t>
            </a:r>
            <a:r>
              <a:rPr lang="en-US" altLang="ko-KR" sz="3200" b="1" dirty="0"/>
              <a:t>]</a:t>
            </a:r>
            <a:r>
              <a:rPr lang="en-US" altLang="ko-KR" sz="3200" dirty="0"/>
              <a:t> </a:t>
            </a:r>
            <a:r>
              <a:rPr lang="ko-KR" altLang="en-US" sz="3200" dirty="0"/>
              <a:t>프로젝트 개요</a:t>
            </a:r>
            <a:endParaRPr lang="en-US" altLang="ko-KR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785850-54FD-2761-9BA2-EC0F68DF822B}"/>
              </a:ext>
            </a:extLst>
          </p:cNvPr>
          <p:cNvSpPr txBox="1"/>
          <p:nvPr/>
        </p:nvSpPr>
        <p:spPr>
          <a:xfrm>
            <a:off x="5321029" y="3020438"/>
            <a:ext cx="65078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b="0" i="0" dirty="0">
                <a:solidFill>
                  <a:srgbClr val="374151"/>
                </a:solidFill>
                <a:effectLst/>
              </a:rPr>
              <a:t>본 프로젝트는 사용자의 생체 데이터를 활용해 게임 캐릭터의 능력치를 조절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, 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건강 습관을 촉진하고 운동 동기를 부여한다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. 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이로 인해 게임의 현실감과 사용자의 몰입도가 증가하여 재미를 높인다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.</a:t>
            </a:r>
            <a:endParaRPr lang="ko-KR" altLang="en-US" dirty="0"/>
          </a:p>
        </p:txBody>
      </p:sp>
      <p:pic>
        <p:nvPicPr>
          <p:cNvPr id="8" name="그림 7" descr="게임 컨트롤러, 조이스틱, 입력 장치이(가) 표시된 사진&#10;&#10;자동 생성된 설명">
            <a:extLst>
              <a:ext uri="{FF2B5EF4-FFF2-40B4-BE49-F238E27FC236}">
                <a16:creationId xmlns:a16="http://schemas.microsoft.com/office/drawing/2014/main" id="{A34FC5CF-7995-5A5A-C881-B1684218A0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1" r="10120"/>
          <a:stretch/>
        </p:blipFill>
        <p:spPr>
          <a:xfrm>
            <a:off x="243190" y="2094358"/>
            <a:ext cx="4912469" cy="328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17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67D2A26-4A8F-EDFA-DB17-4855652E4FD5}"/>
              </a:ext>
            </a:extLst>
          </p:cNvPr>
          <p:cNvCxnSpPr/>
          <p:nvPr/>
        </p:nvCxnSpPr>
        <p:spPr>
          <a:xfrm>
            <a:off x="1426028" y="952293"/>
            <a:ext cx="9339943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E9D75E3-4FB4-151C-6C41-2F64D1E7A03D}"/>
              </a:ext>
            </a:extLst>
          </p:cNvPr>
          <p:cNvSpPr txBox="1"/>
          <p:nvPr/>
        </p:nvSpPr>
        <p:spPr>
          <a:xfrm>
            <a:off x="1426027" y="240615"/>
            <a:ext cx="933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[</a:t>
            </a:r>
            <a:r>
              <a:rPr lang="ko-KR" altLang="en-US" sz="3200" b="1" dirty="0"/>
              <a:t>서론</a:t>
            </a:r>
            <a:r>
              <a:rPr lang="en-US" altLang="ko-KR" sz="3200" b="1" dirty="0"/>
              <a:t>]</a:t>
            </a:r>
            <a:r>
              <a:rPr lang="en-US" altLang="ko-KR" sz="3200" dirty="0"/>
              <a:t> </a:t>
            </a:r>
            <a:r>
              <a:rPr lang="ko-KR" altLang="en-US" sz="3200" dirty="0"/>
              <a:t>프로젝트 특징 및 장점</a:t>
            </a:r>
            <a:endParaRPr lang="en-US" altLang="ko-KR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4D9787-0AE1-8201-F36D-3B9BA48C6E8E}"/>
              </a:ext>
            </a:extLst>
          </p:cNvPr>
          <p:cNvSpPr txBox="1"/>
          <p:nvPr/>
        </p:nvSpPr>
        <p:spPr>
          <a:xfrm>
            <a:off x="1814124" y="1175713"/>
            <a:ext cx="856374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2000" dirty="0"/>
              <a:t>프로젝트 특징</a:t>
            </a:r>
            <a:endParaRPr lang="en-US" altLang="ko-KR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sz="2000" dirty="0"/>
              <a:t>닌텐도 사의 </a:t>
            </a:r>
            <a:r>
              <a:rPr lang="en-US" altLang="ko-KR" sz="2000" dirty="0"/>
              <a:t>“</a:t>
            </a:r>
            <a:r>
              <a:rPr lang="ko-KR" altLang="en-US" sz="2000" dirty="0" err="1"/>
              <a:t>링피트</a:t>
            </a:r>
            <a:r>
              <a:rPr lang="en-US" altLang="ko-KR" sz="2000" dirty="0"/>
              <a:t>“</a:t>
            </a:r>
            <a:r>
              <a:rPr lang="ko-KR" altLang="en-US" sz="2000" dirty="0"/>
              <a:t> 게임 방식은 사용자와 운동이 함께 이뤄짐</a:t>
            </a:r>
            <a:endParaRPr lang="en-US" altLang="ko-KR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sz="2000" dirty="0"/>
              <a:t>본 프로젝트는 사용자와 운동을 동시에 하지 않고 개별성을 부여</a:t>
            </a:r>
            <a:endParaRPr lang="en-US" altLang="ko-KR" sz="2000" dirty="0"/>
          </a:p>
          <a:p>
            <a:pPr algn="just"/>
            <a:endParaRPr lang="en-US" altLang="ko-KR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2000" dirty="0"/>
              <a:t>프로젝트 장점</a:t>
            </a:r>
            <a:endParaRPr lang="en-US" altLang="ko-KR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sz="2000" dirty="0"/>
              <a:t>건강한생활 패턴을 유도 </a:t>
            </a:r>
            <a:endParaRPr lang="en-US" altLang="ko-KR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sz="2000" dirty="0"/>
              <a:t>운동의 강제성을 제거하며 꾸준한 운동을 유도</a:t>
            </a:r>
            <a:endParaRPr lang="en-US" altLang="ko-KR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ko-KR" altLang="en-US" sz="2000" dirty="0"/>
              <a:t>운동의 지루함을 극복</a:t>
            </a:r>
            <a:endParaRPr lang="en-US" altLang="ko-KR" sz="2000" dirty="0"/>
          </a:p>
        </p:txBody>
      </p:sp>
      <p:pic>
        <p:nvPicPr>
          <p:cNvPr id="5122" name="Picture 2" descr="닌텐도 스위치, 링 피트 어드벤처 운동효과와 리뷰 !">
            <a:extLst>
              <a:ext uri="{FF2B5EF4-FFF2-40B4-BE49-F238E27FC236}">
                <a16:creationId xmlns:a16="http://schemas.microsoft.com/office/drawing/2014/main" id="{5379E991-FB51-5CB7-6AE5-3F8F1EF3E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2158" y="3885097"/>
            <a:ext cx="5287678" cy="265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3628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67D2A26-4A8F-EDFA-DB17-4855652E4FD5}"/>
              </a:ext>
            </a:extLst>
          </p:cNvPr>
          <p:cNvCxnSpPr/>
          <p:nvPr/>
        </p:nvCxnSpPr>
        <p:spPr>
          <a:xfrm>
            <a:off x="1426028" y="952293"/>
            <a:ext cx="9339943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2D15C14-DCB1-718D-9B1E-BCC27AF0FE38}"/>
              </a:ext>
            </a:extLst>
          </p:cNvPr>
          <p:cNvSpPr txBox="1"/>
          <p:nvPr/>
        </p:nvSpPr>
        <p:spPr>
          <a:xfrm>
            <a:off x="1426027" y="240615"/>
            <a:ext cx="933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[</a:t>
            </a:r>
            <a:r>
              <a:rPr lang="ko-KR" altLang="en-US" sz="3200" b="1" dirty="0"/>
              <a:t>본론</a:t>
            </a:r>
            <a:r>
              <a:rPr lang="en-US" altLang="ko-KR" sz="3200" b="1" dirty="0"/>
              <a:t>] </a:t>
            </a:r>
            <a:r>
              <a:rPr lang="ko-KR" altLang="en-US" sz="3200" dirty="0"/>
              <a:t>프로젝트 구성도</a:t>
            </a:r>
            <a:endParaRPr lang="en-US" altLang="ko-KR" sz="3200" dirty="0"/>
          </a:p>
        </p:txBody>
      </p:sp>
      <p:pic>
        <p:nvPicPr>
          <p:cNvPr id="3074" name="그림 1">
            <a:extLst>
              <a:ext uri="{FF2B5EF4-FFF2-40B4-BE49-F238E27FC236}">
                <a16:creationId xmlns:a16="http://schemas.microsoft.com/office/drawing/2014/main" id="{5419329B-2E3B-507F-D01C-799AAB17E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89" y="1606568"/>
            <a:ext cx="4994471" cy="4469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21F804-BD14-2D9B-90E8-E7BBF75355DE}"/>
              </a:ext>
            </a:extLst>
          </p:cNvPr>
          <p:cNvSpPr txBox="1"/>
          <p:nvPr/>
        </p:nvSpPr>
        <p:spPr>
          <a:xfrm>
            <a:off x="6095998" y="2980192"/>
            <a:ext cx="575379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ko-KR" altLang="en-US" dirty="0"/>
              <a:t>사용자는 데이터 관리 어플리케이션을 실행하면, 기존 회원은 로그인 과정을 거치고, 새로운 사용자는 회원가입을 진행한다. 로그인 혹은 회원가입 완료 후, 사용자는 최근 생체 데이터가 저장된 기존 피트니스 앱을 통해 데이터를 가져온다.</a:t>
            </a:r>
          </a:p>
        </p:txBody>
      </p:sp>
    </p:spTree>
    <p:extLst>
      <p:ext uri="{BB962C8B-B14F-4D97-AF65-F5344CB8AC3E}">
        <p14:creationId xmlns:p14="http://schemas.microsoft.com/office/powerpoint/2010/main" val="275015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67D2A26-4A8F-EDFA-DB17-4855652E4FD5}"/>
              </a:ext>
            </a:extLst>
          </p:cNvPr>
          <p:cNvCxnSpPr/>
          <p:nvPr/>
        </p:nvCxnSpPr>
        <p:spPr>
          <a:xfrm>
            <a:off x="1426028" y="952293"/>
            <a:ext cx="9339943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2D15C14-DCB1-718D-9B1E-BCC27AF0FE38}"/>
              </a:ext>
            </a:extLst>
          </p:cNvPr>
          <p:cNvSpPr txBox="1"/>
          <p:nvPr/>
        </p:nvSpPr>
        <p:spPr>
          <a:xfrm>
            <a:off x="1426027" y="240615"/>
            <a:ext cx="933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[</a:t>
            </a:r>
            <a:r>
              <a:rPr lang="ko-KR" altLang="en-US" sz="3200" b="1" dirty="0"/>
              <a:t>본론</a:t>
            </a:r>
            <a:r>
              <a:rPr lang="en-US" altLang="ko-KR" sz="3200" b="1" dirty="0"/>
              <a:t>] </a:t>
            </a:r>
            <a:r>
              <a:rPr lang="ko-KR" altLang="en-US" sz="3200" dirty="0"/>
              <a:t>프로젝트 구성도</a:t>
            </a:r>
            <a:endParaRPr lang="en-US" altLang="ko-KR" sz="3200" dirty="0"/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3A017846-B438-1E23-AE98-1BBEDEBAFF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081" y="1718222"/>
            <a:ext cx="5054368" cy="4083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277C7AE-1FFD-BC03-98B0-3A5546DC578A}"/>
              </a:ext>
            </a:extLst>
          </p:cNvPr>
          <p:cNvSpPr txBox="1"/>
          <p:nvPr/>
        </p:nvSpPr>
        <p:spPr>
          <a:xfrm>
            <a:off x="5630611" y="3066991"/>
            <a:ext cx="648137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2000" dirty="0"/>
              <a:t>생체데이터</a:t>
            </a:r>
            <a:endParaRPr lang="en-US" altLang="ko-KR" sz="2000" dirty="0"/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ko-KR" altLang="en-US" sz="2000" dirty="0"/>
              <a:t>웨어러블 혹은 수기로 측정</a:t>
            </a:r>
            <a:endParaRPr lang="en-US" altLang="ko-KR" sz="2000" dirty="0"/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ko-KR" altLang="en-US" sz="2000" dirty="0"/>
              <a:t>데이터분석 결과는 그래프 형태로 제공</a:t>
            </a:r>
            <a:endParaRPr lang="en-US" altLang="ko-KR" sz="2000" dirty="0"/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ko-KR" altLang="en-US" sz="2000" dirty="0"/>
              <a:t>사용자의 건상 상태와 변화의 가독성 상승</a:t>
            </a:r>
            <a:endParaRPr lang="en-US" altLang="ko-KR" sz="2000" dirty="0"/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ko-KR" altLang="en-US" sz="2000" dirty="0"/>
              <a:t>표와 같이 생체데이터는 캐릭터의 능력치로 환산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580326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67D2A26-4A8F-EDFA-DB17-4855652E4FD5}"/>
              </a:ext>
            </a:extLst>
          </p:cNvPr>
          <p:cNvCxnSpPr/>
          <p:nvPr/>
        </p:nvCxnSpPr>
        <p:spPr>
          <a:xfrm>
            <a:off x="1426028" y="952293"/>
            <a:ext cx="9339943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2D15C14-DCB1-718D-9B1E-BCC27AF0FE38}"/>
              </a:ext>
            </a:extLst>
          </p:cNvPr>
          <p:cNvSpPr txBox="1"/>
          <p:nvPr/>
        </p:nvSpPr>
        <p:spPr>
          <a:xfrm>
            <a:off x="1426027" y="240615"/>
            <a:ext cx="933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[</a:t>
            </a:r>
            <a:r>
              <a:rPr lang="ko-KR" altLang="en-US" sz="3200" b="1" dirty="0"/>
              <a:t>본론</a:t>
            </a:r>
            <a:r>
              <a:rPr lang="en-US" altLang="ko-KR" sz="3200" b="1" dirty="0"/>
              <a:t>] </a:t>
            </a:r>
            <a:r>
              <a:rPr lang="en-US" altLang="ko-KR" sz="3200" dirty="0"/>
              <a:t>RPG </a:t>
            </a:r>
            <a:r>
              <a:rPr lang="ko-KR" altLang="en-US" sz="3200" dirty="0"/>
              <a:t>게임의 진행 과정</a:t>
            </a:r>
            <a:endParaRPr lang="en-US" altLang="ko-KR" sz="3200" dirty="0"/>
          </a:p>
        </p:txBody>
      </p:sp>
      <p:pic>
        <p:nvPicPr>
          <p:cNvPr id="3" name="그림 4">
            <a:extLst>
              <a:ext uri="{FF2B5EF4-FFF2-40B4-BE49-F238E27FC236}">
                <a16:creationId xmlns:a16="http://schemas.microsoft.com/office/drawing/2014/main" id="{7670EF62-A7DA-3DB2-D95F-68579967A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566" y="1668945"/>
            <a:ext cx="10636867" cy="456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830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67D2A26-4A8F-EDFA-DB17-4855652E4FD5}"/>
              </a:ext>
            </a:extLst>
          </p:cNvPr>
          <p:cNvCxnSpPr/>
          <p:nvPr/>
        </p:nvCxnSpPr>
        <p:spPr>
          <a:xfrm>
            <a:off x="1426028" y="952293"/>
            <a:ext cx="9339943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2D15C14-DCB1-718D-9B1E-BCC27AF0FE38}"/>
              </a:ext>
            </a:extLst>
          </p:cNvPr>
          <p:cNvSpPr txBox="1"/>
          <p:nvPr/>
        </p:nvSpPr>
        <p:spPr>
          <a:xfrm>
            <a:off x="1426027" y="240615"/>
            <a:ext cx="933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[</a:t>
            </a:r>
            <a:r>
              <a:rPr lang="ko-KR" altLang="en-US" sz="3200" b="1" dirty="0"/>
              <a:t>본론</a:t>
            </a:r>
            <a:r>
              <a:rPr lang="en-US" altLang="ko-KR" sz="3200" b="1" dirty="0"/>
              <a:t>] </a:t>
            </a:r>
            <a:r>
              <a:rPr lang="en-US" altLang="ko-KR" sz="3200" dirty="0"/>
              <a:t>RPG </a:t>
            </a:r>
            <a:r>
              <a:rPr lang="ko-KR" altLang="en-US" sz="3200" dirty="0"/>
              <a:t>게임의 진행 과정</a:t>
            </a:r>
            <a:endParaRPr lang="en-US" altLang="ko-KR" sz="3600" dirty="0"/>
          </a:p>
        </p:txBody>
      </p:sp>
      <p:pic>
        <p:nvPicPr>
          <p:cNvPr id="2" name="그림 5" descr="텍스트, 실루엣, 클립아트, 스크린샷이(가) 표시된 사진&#10;&#10;자동 생성된 설명">
            <a:extLst>
              <a:ext uri="{FF2B5EF4-FFF2-40B4-BE49-F238E27FC236}">
                <a16:creationId xmlns:a16="http://schemas.microsoft.com/office/drawing/2014/main" id="{C6701143-FB5A-E5EE-7E74-C0907AE7B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317" y="2009632"/>
            <a:ext cx="10033362" cy="356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221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506</Words>
  <Application>Microsoft Office PowerPoint</Application>
  <PresentationFormat>와이드스크린</PresentationFormat>
  <Paragraphs>71</Paragraphs>
  <Slides>11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Söhne</vt:lpstr>
      <vt:lpstr>맑은 고딕</vt:lpstr>
      <vt:lpstr>Arial</vt:lpstr>
      <vt:lpstr>Times New Roman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고명진</dc:creator>
  <cp:lastModifiedBy>Han Seonguk</cp:lastModifiedBy>
  <cp:revision>3</cp:revision>
  <dcterms:created xsi:type="dcterms:W3CDTF">2023-10-14T10:26:57Z</dcterms:created>
  <dcterms:modified xsi:type="dcterms:W3CDTF">2023-10-18T06:50:23Z</dcterms:modified>
</cp:coreProperties>
</file>

<file path=docProps/thumbnail.jpeg>
</file>